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handoutMasterIdLst>
    <p:handoutMasterId r:id="rId14"/>
  </p:handoutMasterIdLst>
  <p:sldIdLst>
    <p:sldId id="458" r:id="rId5"/>
    <p:sldId id="459" r:id="rId6"/>
    <p:sldId id="447" r:id="rId7"/>
    <p:sldId id="448" r:id="rId8"/>
    <p:sldId id="449" r:id="rId9"/>
    <p:sldId id="450" r:id="rId10"/>
    <p:sldId id="451" r:id="rId11"/>
    <p:sldId id="504" r:id="rId1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CC"/>
    <a:srgbClr val="CCFF66"/>
    <a:srgbClr val="CCFF99"/>
    <a:srgbClr val="CCFFCC"/>
    <a:srgbClr val="FF9999"/>
    <a:srgbClr val="FFCCFF"/>
    <a:srgbClr val="66FF99"/>
    <a:srgbClr val="FF99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250" autoAdjust="0"/>
  </p:normalViewPr>
  <p:slideViewPr>
    <p:cSldViewPr snapToGrid="0" snapToObjects="1">
      <p:cViewPr>
        <p:scale>
          <a:sx n="81" d="100"/>
          <a:sy n="81" d="100"/>
        </p:scale>
        <p:origin x="672" y="60"/>
      </p:cViewPr>
      <p:guideLst>
        <p:guide orient="horz" pos="1800"/>
        <p:guide pos="2880"/>
      </p:guideLst>
    </p:cSldViewPr>
  </p:slideViewPr>
  <p:notesTextViewPr>
    <p:cViewPr>
      <p:scale>
        <a:sx n="125" d="100"/>
        <a:sy n="125"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lin Dobrich" userId="17cca8cab1cccf26" providerId="LiveId" clId="{3FDFAC24-2A65-4F5A-9AA5-DBD1F49E157D}"/>
    <pc:docChg chg="modSld">
      <pc:chgData name="Tamlin Dobrich" userId="17cca8cab1cccf26" providerId="LiveId" clId="{3FDFAC24-2A65-4F5A-9AA5-DBD1F49E157D}" dt="2023-12-04T13:19:15.690" v="1" actId="1076"/>
      <pc:docMkLst>
        <pc:docMk/>
      </pc:docMkLst>
      <pc:sldChg chg="modSp mod">
        <pc:chgData name="Tamlin Dobrich" userId="17cca8cab1cccf26" providerId="LiveId" clId="{3FDFAC24-2A65-4F5A-9AA5-DBD1F49E157D}" dt="2023-12-04T13:19:15.690" v="1" actId="1076"/>
        <pc:sldMkLst>
          <pc:docMk/>
          <pc:sldMk cId="2394757702" sldId="458"/>
        </pc:sldMkLst>
        <pc:spChg chg="mod">
          <ac:chgData name="Tamlin Dobrich" userId="17cca8cab1cccf26" providerId="LiveId" clId="{3FDFAC24-2A65-4F5A-9AA5-DBD1F49E157D}" dt="2023-12-04T13:19:15.690" v="1" actId="1076"/>
          <ac:spMkLst>
            <pc:docMk/>
            <pc:sldMk cId="2394757702" sldId="458"/>
            <ac:spMk id="2" creationId="{0AA8A6EE-409E-42A1-9D2E-7E4429AA7D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0E78A8C1-60FF-434A-9AA5-1FBED4114BAA}" type="datetimeFigureOut">
              <a:rPr lang="en-AU" smtClean="0"/>
              <a:t>4/12/2023</a:t>
            </a:fld>
            <a:endParaRPr lang="en-AU"/>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2729ADA2-6610-4B1C-91CF-6E0F0C64AED8}" type="slidenum">
              <a:rPr lang="en-AU" smtClean="0"/>
              <a:t>‹#›</a:t>
            </a:fld>
            <a:endParaRPr lang="en-AU"/>
          </a:p>
        </p:txBody>
      </p:sp>
    </p:spTree>
    <p:extLst>
      <p:ext uri="{BB962C8B-B14F-4D97-AF65-F5344CB8AC3E}">
        <p14:creationId xmlns:p14="http://schemas.microsoft.com/office/powerpoint/2010/main" val="3385039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DAACD9AB-1ED8-471B-90A7-799A3EEA1E8C}" type="datetimeFigureOut">
              <a:rPr lang="en-AU" smtClean="0"/>
              <a:t>4/12/2023</a:t>
            </a:fld>
            <a:endParaRPr lang="en-AU"/>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91E97709-4F64-4988-BF81-7A814E043477}" type="slidenum">
              <a:rPr lang="en-AU" smtClean="0"/>
              <a:t>‹#›</a:t>
            </a:fld>
            <a:endParaRPr lang="en-AU"/>
          </a:p>
        </p:txBody>
      </p:sp>
    </p:spTree>
    <p:extLst>
      <p:ext uri="{BB962C8B-B14F-4D97-AF65-F5344CB8AC3E}">
        <p14:creationId xmlns:p14="http://schemas.microsoft.com/office/powerpoint/2010/main" val="311593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E97709-4F64-4988-BF81-7A814E043477}" type="slidenum">
              <a:rPr lang="en-AU" smtClean="0"/>
              <a:t>3</a:t>
            </a:fld>
            <a:endParaRPr lang="en-AU"/>
          </a:p>
        </p:txBody>
      </p:sp>
    </p:spTree>
    <p:extLst>
      <p:ext uri="{BB962C8B-B14F-4D97-AF65-F5344CB8AC3E}">
        <p14:creationId xmlns:p14="http://schemas.microsoft.com/office/powerpoint/2010/main" val="371550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E97709-4F64-4988-BF81-7A814E043477}" type="slidenum">
              <a:rPr lang="en-AU" smtClean="0"/>
              <a:t>4</a:t>
            </a:fld>
            <a:endParaRPr lang="en-AU"/>
          </a:p>
        </p:txBody>
      </p:sp>
    </p:spTree>
    <p:extLst>
      <p:ext uri="{BB962C8B-B14F-4D97-AF65-F5344CB8AC3E}">
        <p14:creationId xmlns:p14="http://schemas.microsoft.com/office/powerpoint/2010/main" val="326796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E97709-4F64-4988-BF81-7A814E043477}" type="slidenum">
              <a:rPr lang="en-AU" smtClean="0"/>
              <a:t>5</a:t>
            </a:fld>
            <a:endParaRPr lang="en-AU"/>
          </a:p>
        </p:txBody>
      </p:sp>
    </p:spTree>
    <p:extLst>
      <p:ext uri="{BB962C8B-B14F-4D97-AF65-F5344CB8AC3E}">
        <p14:creationId xmlns:p14="http://schemas.microsoft.com/office/powerpoint/2010/main" val="102262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E97709-4F64-4988-BF81-7A814E043477}" type="slidenum">
              <a:rPr lang="en-AU" smtClean="0"/>
              <a:t>6</a:t>
            </a:fld>
            <a:endParaRPr lang="en-AU"/>
          </a:p>
        </p:txBody>
      </p:sp>
    </p:spTree>
    <p:extLst>
      <p:ext uri="{BB962C8B-B14F-4D97-AF65-F5344CB8AC3E}">
        <p14:creationId xmlns:p14="http://schemas.microsoft.com/office/powerpoint/2010/main" val="401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E97709-4F64-4988-BF81-7A814E043477}" type="slidenum">
              <a:rPr lang="en-AU" smtClean="0"/>
              <a:t>7</a:t>
            </a:fld>
            <a:endParaRPr lang="en-AU"/>
          </a:p>
        </p:txBody>
      </p:sp>
    </p:spTree>
    <p:extLst>
      <p:ext uri="{BB962C8B-B14F-4D97-AF65-F5344CB8AC3E}">
        <p14:creationId xmlns:p14="http://schemas.microsoft.com/office/powerpoint/2010/main" val="31625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12/4/2023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yE3Y-XR8Ax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A6EE-409E-42A1-9D2E-7E4429AA7D98}"/>
              </a:ext>
            </a:extLst>
          </p:cNvPr>
          <p:cNvSpPr>
            <a:spLocks noGrp="1"/>
          </p:cNvSpPr>
          <p:nvPr>
            <p:ph type="ctrTitle"/>
          </p:nvPr>
        </p:nvSpPr>
        <p:spPr>
          <a:xfrm>
            <a:off x="685800" y="1978993"/>
            <a:ext cx="7772400" cy="1225021"/>
          </a:xfrm>
        </p:spPr>
        <p:txBody>
          <a:bodyPr>
            <a:normAutofit/>
          </a:bodyPr>
          <a:lstStyle/>
          <a:p>
            <a:r>
              <a:rPr lang="en-AU" sz="6000" b="1" dirty="0">
                <a:solidFill>
                  <a:srgbClr val="000000"/>
                </a:solidFill>
                <a:latin typeface="+mn-lt"/>
              </a:rPr>
              <a:t>Heart Dissection</a:t>
            </a:r>
          </a:p>
        </p:txBody>
      </p:sp>
      <p:sp>
        <p:nvSpPr>
          <p:cNvPr id="3" name="Subtitle 2">
            <a:extLst>
              <a:ext uri="{FF2B5EF4-FFF2-40B4-BE49-F238E27FC236}">
                <a16:creationId xmlns:a16="http://schemas.microsoft.com/office/drawing/2014/main" id="{8ECA9473-5DD2-4D4F-AEA5-52650793D86D}"/>
              </a:ext>
            </a:extLst>
          </p:cNvPr>
          <p:cNvSpPr>
            <a:spLocks noGrp="1"/>
          </p:cNvSpPr>
          <p:nvPr>
            <p:ph type="subTitle" idx="1"/>
          </p:nvPr>
        </p:nvSpPr>
        <p:spPr/>
        <p:txBody>
          <a:bodyPr/>
          <a:lstStyle/>
          <a:p>
            <a:r>
              <a:rPr lang="en-AU" dirty="0"/>
              <a:t>Body Systems</a:t>
            </a:r>
          </a:p>
        </p:txBody>
      </p:sp>
    </p:spTree>
    <p:extLst>
      <p:ext uri="{BB962C8B-B14F-4D97-AF65-F5344CB8AC3E}">
        <p14:creationId xmlns:p14="http://schemas.microsoft.com/office/powerpoint/2010/main" val="239475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3CF1A9B-8D2B-4FB0-B047-2B925986966A}"/>
              </a:ext>
            </a:extLst>
          </p:cNvPr>
          <p:cNvSpPr>
            <a:spLocks noGrp="1"/>
          </p:cNvSpPr>
          <p:nvPr>
            <p:ph type="ctrTitle"/>
          </p:nvPr>
        </p:nvSpPr>
        <p:spPr>
          <a:xfrm>
            <a:off x="774869" y="0"/>
            <a:ext cx="7772400" cy="1225021"/>
          </a:xfrm>
        </p:spPr>
        <p:txBody>
          <a:bodyPr>
            <a:normAutofit/>
          </a:bodyPr>
          <a:lstStyle/>
          <a:p>
            <a:r>
              <a:rPr lang="en-AU" sz="4000" b="1" dirty="0">
                <a:solidFill>
                  <a:srgbClr val="C00000"/>
                </a:solidFill>
                <a:latin typeface="+mn-lt"/>
              </a:rPr>
              <a:t>Before you start:</a:t>
            </a:r>
            <a:br>
              <a:rPr lang="en-AU" sz="4000" b="1" dirty="0">
                <a:solidFill>
                  <a:srgbClr val="C00000"/>
                </a:solidFill>
                <a:latin typeface="+mn-lt"/>
              </a:rPr>
            </a:br>
            <a:r>
              <a:rPr lang="en-AU" sz="2400" dirty="0">
                <a:solidFill>
                  <a:srgbClr val="C00000"/>
                </a:solidFill>
                <a:latin typeface="+mn-lt"/>
              </a:rPr>
              <a:t>Watch “What’s Inside a Heart” by We The Curious </a:t>
            </a:r>
            <a:endParaRPr lang="en-AU" sz="4000" dirty="0">
              <a:solidFill>
                <a:srgbClr val="C00000"/>
              </a:solidFill>
              <a:latin typeface="+mn-lt"/>
            </a:endParaRPr>
          </a:p>
        </p:txBody>
      </p:sp>
      <p:sp>
        <p:nvSpPr>
          <p:cNvPr id="11" name="Rectangle: Rounded Corners 10">
            <a:hlinkClick r:id="rId2"/>
            <a:extLst>
              <a:ext uri="{FF2B5EF4-FFF2-40B4-BE49-F238E27FC236}">
                <a16:creationId xmlns:a16="http://schemas.microsoft.com/office/drawing/2014/main" id="{9B509A15-88F3-4DE6-B8F8-B68A5F62CFF4}"/>
              </a:ext>
            </a:extLst>
          </p:cNvPr>
          <p:cNvSpPr/>
          <p:nvPr/>
        </p:nvSpPr>
        <p:spPr>
          <a:xfrm>
            <a:off x="6227378" y="4548351"/>
            <a:ext cx="2530365" cy="811923"/>
          </a:xfrm>
          <a:prstGeom prst="roundRect">
            <a:avLst/>
          </a:prstGeom>
          <a:solidFill>
            <a:schemeClr val="accent1">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2800" b="1" dirty="0">
                <a:solidFill>
                  <a:srgbClr val="000000"/>
                </a:solidFill>
              </a:rPr>
              <a:t>WATCH NOW!</a:t>
            </a:r>
          </a:p>
        </p:txBody>
      </p:sp>
      <p:pic>
        <p:nvPicPr>
          <p:cNvPr id="15" name="Picture 14">
            <a:extLst>
              <a:ext uri="{FF2B5EF4-FFF2-40B4-BE49-F238E27FC236}">
                <a16:creationId xmlns:a16="http://schemas.microsoft.com/office/drawing/2014/main" id="{A5CD6801-F526-4583-A90F-BE0513A23F49}"/>
              </a:ext>
            </a:extLst>
          </p:cNvPr>
          <p:cNvPicPr>
            <a:picLocks noChangeAspect="1"/>
          </p:cNvPicPr>
          <p:nvPr/>
        </p:nvPicPr>
        <p:blipFill>
          <a:blip r:embed="rId3"/>
          <a:stretch>
            <a:fillRect/>
          </a:stretch>
        </p:blipFill>
        <p:spPr>
          <a:xfrm>
            <a:off x="189186" y="1657179"/>
            <a:ext cx="8765628" cy="2566858"/>
          </a:xfrm>
          <a:prstGeom prst="rect">
            <a:avLst/>
          </a:prstGeom>
        </p:spPr>
      </p:pic>
    </p:spTree>
    <p:extLst>
      <p:ext uri="{BB962C8B-B14F-4D97-AF65-F5344CB8AC3E}">
        <p14:creationId xmlns:p14="http://schemas.microsoft.com/office/powerpoint/2010/main" val="287146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5732"/>
          <a:stretch/>
        </p:blipFill>
        <p:spPr bwMode="auto">
          <a:xfrm>
            <a:off x="4472913" y="201050"/>
            <a:ext cx="4540452" cy="5513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890" y="162173"/>
            <a:ext cx="8229600" cy="982130"/>
          </a:xfrm>
        </p:spPr>
        <p:txBody>
          <a:bodyPr>
            <a:noAutofit/>
          </a:bodyPr>
          <a:lstStyle/>
          <a:p>
            <a:pPr algn="l"/>
            <a:r>
              <a:rPr lang="en-US" sz="3600" b="1" dirty="0">
                <a:solidFill>
                  <a:srgbClr val="000000"/>
                </a:solidFill>
              </a:rPr>
              <a:t>STEP 1: </a:t>
            </a:r>
            <a:r>
              <a:rPr lang="en-US" sz="3600" dirty="0">
                <a:solidFill>
                  <a:srgbClr val="000000"/>
                </a:solidFill>
              </a:rPr>
              <a:t>Identify the </a:t>
            </a:r>
            <a:br>
              <a:rPr lang="en-US" sz="3600" dirty="0">
                <a:solidFill>
                  <a:srgbClr val="000000"/>
                </a:solidFill>
              </a:rPr>
            </a:br>
            <a:r>
              <a:rPr lang="en-US" sz="3600" dirty="0">
                <a:solidFill>
                  <a:srgbClr val="000000"/>
                </a:solidFill>
              </a:rPr>
              <a:t>left &amp; right sides </a:t>
            </a:r>
          </a:p>
        </p:txBody>
      </p:sp>
      <p:pic>
        <p:nvPicPr>
          <p:cNvPr id="5128"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64" y="1350470"/>
            <a:ext cx="4133849" cy="41338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00212" y="4524313"/>
            <a:ext cx="1004738" cy="461665"/>
          </a:xfrm>
          <a:prstGeom prst="rect">
            <a:avLst/>
          </a:prstGeom>
          <a:solidFill>
            <a:schemeClr val="bg1"/>
          </a:solidFill>
          <a:ln>
            <a:solidFill>
              <a:srgbClr val="000000"/>
            </a:solidFill>
          </a:ln>
        </p:spPr>
        <p:txBody>
          <a:bodyPr wrap="square" rtlCol="0">
            <a:spAutoFit/>
          </a:bodyPr>
          <a:lstStyle/>
          <a:p>
            <a:pPr algn="ctr"/>
            <a:r>
              <a:rPr lang="en-AU" sz="2400" b="1" dirty="0"/>
              <a:t>Right</a:t>
            </a:r>
          </a:p>
        </p:txBody>
      </p:sp>
      <p:sp>
        <p:nvSpPr>
          <p:cNvPr id="47" name="TextBox 46"/>
          <p:cNvSpPr txBox="1"/>
          <p:nvPr/>
        </p:nvSpPr>
        <p:spPr>
          <a:xfrm>
            <a:off x="5284912" y="2431045"/>
            <a:ext cx="1004738" cy="461665"/>
          </a:xfrm>
          <a:prstGeom prst="rect">
            <a:avLst/>
          </a:prstGeom>
          <a:solidFill>
            <a:schemeClr val="bg1"/>
          </a:solidFill>
          <a:ln>
            <a:solidFill>
              <a:srgbClr val="000000"/>
            </a:solidFill>
          </a:ln>
        </p:spPr>
        <p:txBody>
          <a:bodyPr wrap="square" rtlCol="0">
            <a:spAutoFit/>
          </a:bodyPr>
          <a:lstStyle/>
          <a:p>
            <a:pPr algn="ctr"/>
            <a:r>
              <a:rPr lang="en-AU" sz="2400" b="1" dirty="0"/>
              <a:t>Right</a:t>
            </a:r>
          </a:p>
        </p:txBody>
      </p:sp>
      <p:sp>
        <p:nvSpPr>
          <p:cNvPr id="48" name="TextBox 47"/>
          <p:cNvSpPr txBox="1"/>
          <p:nvPr/>
        </p:nvSpPr>
        <p:spPr>
          <a:xfrm>
            <a:off x="3660914" y="4524313"/>
            <a:ext cx="811999" cy="461665"/>
          </a:xfrm>
          <a:prstGeom prst="rect">
            <a:avLst/>
          </a:prstGeom>
          <a:solidFill>
            <a:schemeClr val="bg1"/>
          </a:solidFill>
          <a:ln>
            <a:solidFill>
              <a:srgbClr val="000000"/>
            </a:solidFill>
          </a:ln>
        </p:spPr>
        <p:txBody>
          <a:bodyPr wrap="square" rtlCol="0">
            <a:spAutoFit/>
          </a:bodyPr>
          <a:lstStyle/>
          <a:p>
            <a:pPr algn="ctr"/>
            <a:r>
              <a:rPr lang="en-AU" sz="2400" b="1" dirty="0"/>
              <a:t>Left</a:t>
            </a:r>
          </a:p>
        </p:txBody>
      </p:sp>
      <p:sp>
        <p:nvSpPr>
          <p:cNvPr id="49" name="TextBox 48"/>
          <p:cNvSpPr txBox="1"/>
          <p:nvPr/>
        </p:nvSpPr>
        <p:spPr>
          <a:xfrm>
            <a:off x="7034876" y="3686113"/>
            <a:ext cx="811999" cy="461665"/>
          </a:xfrm>
          <a:prstGeom prst="rect">
            <a:avLst/>
          </a:prstGeom>
          <a:solidFill>
            <a:schemeClr val="bg1"/>
          </a:solidFill>
          <a:ln>
            <a:solidFill>
              <a:srgbClr val="000000"/>
            </a:solidFill>
          </a:ln>
        </p:spPr>
        <p:txBody>
          <a:bodyPr wrap="square" rtlCol="0">
            <a:spAutoFit/>
          </a:bodyPr>
          <a:lstStyle/>
          <a:p>
            <a:pPr algn="ctr"/>
            <a:r>
              <a:rPr lang="en-AU" sz="2400" b="1" dirty="0"/>
              <a:t>Left</a:t>
            </a:r>
          </a:p>
        </p:txBody>
      </p:sp>
    </p:spTree>
    <p:extLst>
      <p:ext uri="{BB962C8B-B14F-4D97-AF65-F5344CB8AC3E}">
        <p14:creationId xmlns:p14="http://schemas.microsoft.com/office/powerpoint/2010/main" val="254846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90" y="266595"/>
            <a:ext cx="8229600" cy="675430"/>
          </a:xfrm>
        </p:spPr>
        <p:txBody>
          <a:bodyPr>
            <a:noAutofit/>
          </a:bodyPr>
          <a:lstStyle/>
          <a:p>
            <a:pPr algn="l"/>
            <a:r>
              <a:rPr lang="en-US" sz="3200" b="1" dirty="0">
                <a:solidFill>
                  <a:srgbClr val="000000"/>
                </a:solidFill>
              </a:rPr>
              <a:t>STEP 2: </a:t>
            </a:r>
            <a:r>
              <a:rPr lang="en-US" sz="3200" dirty="0">
                <a:solidFill>
                  <a:srgbClr val="000000"/>
                </a:solidFill>
              </a:rPr>
              <a:t>Identifying </a:t>
            </a:r>
            <a:br>
              <a:rPr lang="en-US" sz="3200" dirty="0">
                <a:solidFill>
                  <a:srgbClr val="000000"/>
                </a:solidFill>
              </a:rPr>
            </a:br>
            <a:r>
              <a:rPr lang="en-US" sz="3200" dirty="0">
                <a:solidFill>
                  <a:srgbClr val="000000"/>
                </a:solidFill>
              </a:rPr>
              <a:t>the major vessels</a:t>
            </a:r>
          </a:p>
        </p:txBody>
      </p:sp>
      <p:pic>
        <p:nvPicPr>
          <p:cNvPr id="3076" name="Picture 4" descr="vess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295" y="174812"/>
            <a:ext cx="3998500" cy="53339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iological heart"/>
          <p:cNvPicPr>
            <a:picLocks noChangeAspect="1" noChangeArrowheads="1"/>
          </p:cNvPicPr>
          <p:nvPr/>
        </p:nvPicPr>
        <p:blipFill rotWithShape="1">
          <a:blip r:embed="rId4">
            <a:extLst>
              <a:ext uri="{28A0092B-C50C-407E-A947-70E740481C1C}">
                <a14:useLocalDpi xmlns:a14="http://schemas.microsoft.com/office/drawing/2010/main" val="0"/>
              </a:ext>
            </a:extLst>
          </a:blip>
          <a:srcRect l="23316" t="2343" r="22288" b="1926"/>
          <a:stretch/>
        </p:blipFill>
        <p:spPr bwMode="auto">
          <a:xfrm>
            <a:off x="816162" y="1790635"/>
            <a:ext cx="2937374" cy="38391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816162" y="1963271"/>
            <a:ext cx="797485" cy="685800"/>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195412" y="1342963"/>
            <a:ext cx="1241500" cy="646331"/>
          </a:xfrm>
          <a:prstGeom prst="rect">
            <a:avLst/>
          </a:prstGeom>
          <a:solidFill>
            <a:schemeClr val="bg1"/>
          </a:solidFill>
          <a:ln>
            <a:solidFill>
              <a:srgbClr val="000000"/>
            </a:solidFill>
          </a:ln>
        </p:spPr>
        <p:txBody>
          <a:bodyPr wrap="square" rtlCol="0">
            <a:spAutoFit/>
          </a:bodyPr>
          <a:lstStyle/>
          <a:p>
            <a:pPr algn="ctr"/>
            <a:r>
              <a:rPr lang="en-AU" b="1" dirty="0"/>
              <a:t>Superior vena cava</a:t>
            </a:r>
          </a:p>
        </p:txBody>
      </p:sp>
      <p:cxnSp>
        <p:nvCxnSpPr>
          <p:cNvPr id="14" name="Straight Arrow Connector 13"/>
          <p:cNvCxnSpPr>
            <a:stCxn id="17" idx="2"/>
          </p:cNvCxnSpPr>
          <p:nvPr/>
        </p:nvCxnSpPr>
        <p:spPr>
          <a:xfrm flipH="1">
            <a:off x="2112335" y="1666128"/>
            <a:ext cx="140001" cy="982943"/>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1840547" y="1296796"/>
            <a:ext cx="823577" cy="369332"/>
          </a:xfrm>
          <a:prstGeom prst="rect">
            <a:avLst/>
          </a:prstGeom>
          <a:solidFill>
            <a:schemeClr val="bg1"/>
          </a:solidFill>
          <a:ln>
            <a:solidFill>
              <a:srgbClr val="000000"/>
            </a:solidFill>
          </a:ln>
        </p:spPr>
        <p:txBody>
          <a:bodyPr wrap="square" rtlCol="0">
            <a:spAutoFit/>
          </a:bodyPr>
          <a:lstStyle/>
          <a:p>
            <a:pPr algn="ctr"/>
            <a:r>
              <a:rPr lang="en-AU" b="1" dirty="0"/>
              <a:t>Aorta</a:t>
            </a:r>
          </a:p>
        </p:txBody>
      </p:sp>
      <p:cxnSp>
        <p:nvCxnSpPr>
          <p:cNvPr id="22" name="Straight Arrow Connector 21"/>
          <p:cNvCxnSpPr/>
          <p:nvPr/>
        </p:nvCxnSpPr>
        <p:spPr>
          <a:xfrm flipH="1">
            <a:off x="2401729" y="1790635"/>
            <a:ext cx="955813" cy="1172199"/>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3097735" y="1342963"/>
            <a:ext cx="1349219" cy="646331"/>
          </a:xfrm>
          <a:prstGeom prst="rect">
            <a:avLst/>
          </a:prstGeom>
          <a:solidFill>
            <a:schemeClr val="bg1"/>
          </a:solidFill>
          <a:ln>
            <a:solidFill>
              <a:srgbClr val="000000"/>
            </a:solidFill>
          </a:ln>
        </p:spPr>
        <p:txBody>
          <a:bodyPr wrap="square" rtlCol="0">
            <a:spAutoFit/>
          </a:bodyPr>
          <a:lstStyle/>
          <a:p>
            <a:pPr algn="ctr"/>
            <a:r>
              <a:rPr lang="en-AU" b="1" dirty="0"/>
              <a:t>Pulmonary artery</a:t>
            </a:r>
          </a:p>
        </p:txBody>
      </p:sp>
      <p:cxnSp>
        <p:nvCxnSpPr>
          <p:cNvPr id="26" name="Straight Arrow Connector 25"/>
          <p:cNvCxnSpPr/>
          <p:nvPr/>
        </p:nvCxnSpPr>
        <p:spPr>
          <a:xfrm flipH="1" flipV="1">
            <a:off x="3517617" y="3256885"/>
            <a:ext cx="425911" cy="774613"/>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a:off x="3268917" y="3943655"/>
            <a:ext cx="1349219" cy="646331"/>
          </a:xfrm>
          <a:prstGeom prst="rect">
            <a:avLst/>
          </a:prstGeom>
          <a:solidFill>
            <a:schemeClr val="bg1"/>
          </a:solidFill>
          <a:ln>
            <a:solidFill>
              <a:srgbClr val="000000"/>
            </a:solidFill>
          </a:ln>
        </p:spPr>
        <p:txBody>
          <a:bodyPr wrap="square" rtlCol="0">
            <a:spAutoFit/>
          </a:bodyPr>
          <a:lstStyle/>
          <a:p>
            <a:pPr algn="ctr"/>
            <a:r>
              <a:rPr lang="en-AU" b="1" dirty="0"/>
              <a:t>Pulmonary vein</a:t>
            </a:r>
          </a:p>
        </p:txBody>
      </p:sp>
      <p:sp>
        <p:nvSpPr>
          <p:cNvPr id="31" name="TextBox 30"/>
          <p:cNvSpPr txBox="1"/>
          <p:nvPr/>
        </p:nvSpPr>
        <p:spPr>
          <a:xfrm>
            <a:off x="5028875" y="2185678"/>
            <a:ext cx="1263320" cy="584775"/>
          </a:xfrm>
          <a:prstGeom prst="rect">
            <a:avLst/>
          </a:prstGeom>
          <a:solidFill>
            <a:srgbClr val="FF9999"/>
          </a:solidFill>
          <a:ln>
            <a:solidFill>
              <a:srgbClr val="000000"/>
            </a:solidFill>
          </a:ln>
        </p:spPr>
        <p:txBody>
          <a:bodyPr wrap="square" rtlCol="0">
            <a:spAutoFit/>
          </a:bodyPr>
          <a:lstStyle/>
          <a:p>
            <a:pPr algn="ctr"/>
            <a:r>
              <a:rPr lang="en-AU" sz="1600" b="1" dirty="0"/>
              <a:t>Superior vena cava</a:t>
            </a:r>
          </a:p>
        </p:txBody>
      </p:sp>
      <p:sp>
        <p:nvSpPr>
          <p:cNvPr id="32" name="TextBox 31"/>
          <p:cNvSpPr txBox="1"/>
          <p:nvPr/>
        </p:nvSpPr>
        <p:spPr>
          <a:xfrm>
            <a:off x="7801649" y="1790635"/>
            <a:ext cx="1167260" cy="584775"/>
          </a:xfrm>
          <a:prstGeom prst="rect">
            <a:avLst/>
          </a:prstGeom>
          <a:solidFill>
            <a:schemeClr val="tx1">
              <a:lumMod val="25000"/>
              <a:lumOff val="75000"/>
            </a:schemeClr>
          </a:solidFill>
          <a:ln>
            <a:solidFill>
              <a:srgbClr val="000000"/>
            </a:solidFill>
          </a:ln>
        </p:spPr>
        <p:txBody>
          <a:bodyPr wrap="square" rtlCol="0">
            <a:spAutoFit/>
          </a:bodyPr>
          <a:lstStyle/>
          <a:p>
            <a:pPr algn="ctr"/>
            <a:r>
              <a:rPr lang="en-AU" sz="1600" b="1" dirty="0"/>
              <a:t>Pulmonary vein</a:t>
            </a:r>
          </a:p>
        </p:txBody>
      </p:sp>
      <p:sp>
        <p:nvSpPr>
          <p:cNvPr id="34" name="TextBox 33"/>
          <p:cNvSpPr txBox="1"/>
          <p:nvPr/>
        </p:nvSpPr>
        <p:spPr>
          <a:xfrm>
            <a:off x="5934707" y="1483638"/>
            <a:ext cx="1118105" cy="338554"/>
          </a:xfrm>
          <a:prstGeom prst="rect">
            <a:avLst/>
          </a:prstGeom>
          <a:solidFill>
            <a:schemeClr val="bg1">
              <a:lumMod val="85000"/>
            </a:schemeClr>
          </a:solidFill>
          <a:ln>
            <a:solidFill>
              <a:srgbClr val="000000"/>
            </a:solidFill>
          </a:ln>
        </p:spPr>
        <p:txBody>
          <a:bodyPr wrap="square" rtlCol="0">
            <a:spAutoFit/>
          </a:bodyPr>
          <a:lstStyle/>
          <a:p>
            <a:pPr algn="ctr"/>
            <a:r>
              <a:rPr lang="en-AU" sz="1600" b="1" dirty="0"/>
              <a:t>Aorta</a:t>
            </a:r>
          </a:p>
        </p:txBody>
      </p:sp>
      <p:sp>
        <p:nvSpPr>
          <p:cNvPr id="35" name="TextBox 34"/>
          <p:cNvSpPr txBox="1"/>
          <p:nvPr/>
        </p:nvSpPr>
        <p:spPr>
          <a:xfrm>
            <a:off x="6955802" y="738860"/>
            <a:ext cx="1130522" cy="584775"/>
          </a:xfrm>
          <a:prstGeom prst="rect">
            <a:avLst/>
          </a:prstGeom>
          <a:solidFill>
            <a:schemeClr val="accent2">
              <a:lumMod val="40000"/>
              <a:lumOff val="60000"/>
            </a:schemeClr>
          </a:solidFill>
          <a:ln>
            <a:solidFill>
              <a:srgbClr val="000000"/>
            </a:solidFill>
          </a:ln>
        </p:spPr>
        <p:txBody>
          <a:bodyPr wrap="square" rtlCol="0">
            <a:spAutoFit/>
          </a:bodyPr>
          <a:lstStyle/>
          <a:p>
            <a:pPr algn="ctr"/>
            <a:r>
              <a:rPr lang="en-AU" sz="1600" b="1" dirty="0"/>
              <a:t>Pulmonary artery</a:t>
            </a:r>
          </a:p>
        </p:txBody>
      </p:sp>
      <p:sp>
        <p:nvSpPr>
          <p:cNvPr id="36" name="TextBox 35"/>
          <p:cNvSpPr txBox="1"/>
          <p:nvPr/>
        </p:nvSpPr>
        <p:spPr>
          <a:xfrm>
            <a:off x="5843150" y="3358233"/>
            <a:ext cx="1035423" cy="338554"/>
          </a:xfrm>
          <a:prstGeom prst="rect">
            <a:avLst/>
          </a:prstGeom>
          <a:solidFill>
            <a:schemeClr val="bg1"/>
          </a:solidFill>
          <a:ln>
            <a:solidFill>
              <a:srgbClr val="000000"/>
            </a:solidFill>
          </a:ln>
        </p:spPr>
        <p:txBody>
          <a:bodyPr wrap="square" rtlCol="0">
            <a:spAutoFit/>
          </a:bodyPr>
          <a:lstStyle/>
          <a:p>
            <a:pPr algn="ctr"/>
            <a:r>
              <a:rPr lang="en-AU" sz="1600" b="1" dirty="0"/>
              <a:t>R-atrium</a:t>
            </a:r>
          </a:p>
        </p:txBody>
      </p:sp>
      <p:sp>
        <p:nvSpPr>
          <p:cNvPr id="37" name="TextBox 36"/>
          <p:cNvSpPr txBox="1"/>
          <p:nvPr/>
        </p:nvSpPr>
        <p:spPr>
          <a:xfrm>
            <a:off x="7283938" y="3358233"/>
            <a:ext cx="1035423" cy="338554"/>
          </a:xfrm>
          <a:prstGeom prst="rect">
            <a:avLst/>
          </a:prstGeom>
          <a:solidFill>
            <a:schemeClr val="bg1"/>
          </a:solidFill>
          <a:ln>
            <a:solidFill>
              <a:srgbClr val="000000"/>
            </a:solidFill>
          </a:ln>
        </p:spPr>
        <p:txBody>
          <a:bodyPr wrap="square" rtlCol="0">
            <a:spAutoFit/>
          </a:bodyPr>
          <a:lstStyle/>
          <a:p>
            <a:pPr algn="ctr"/>
            <a:r>
              <a:rPr lang="en-AU" sz="1600" b="1" dirty="0"/>
              <a:t>L-atrium</a:t>
            </a:r>
          </a:p>
        </p:txBody>
      </p:sp>
    </p:spTree>
    <p:extLst>
      <p:ext uri="{BB962C8B-B14F-4D97-AF65-F5344CB8AC3E}">
        <p14:creationId xmlns:p14="http://schemas.microsoft.com/office/powerpoint/2010/main" val="110958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l Heart Images – Browse 34,133 Stock Photos, Vectors, and Video | Adobe  Stock">
            <a:extLst>
              <a:ext uri="{FF2B5EF4-FFF2-40B4-BE49-F238E27FC236}">
                <a16:creationId xmlns:a16="http://schemas.microsoft.com/office/drawing/2014/main" id="{F4FB2A5A-25BB-4DFC-B779-D2DFB0439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43" y="550343"/>
            <a:ext cx="3251317" cy="487697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41" y="1120608"/>
            <a:ext cx="4420557" cy="44205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890" y="266595"/>
            <a:ext cx="8229600" cy="675430"/>
          </a:xfrm>
        </p:spPr>
        <p:txBody>
          <a:bodyPr>
            <a:noAutofit/>
          </a:bodyPr>
          <a:lstStyle/>
          <a:p>
            <a:pPr algn="l"/>
            <a:r>
              <a:rPr lang="en-US" sz="3200" b="1" dirty="0">
                <a:solidFill>
                  <a:srgbClr val="000000"/>
                </a:solidFill>
              </a:rPr>
              <a:t>STEP 3: </a:t>
            </a:r>
            <a:r>
              <a:rPr lang="en-US" sz="3200" dirty="0">
                <a:solidFill>
                  <a:srgbClr val="000000"/>
                </a:solidFill>
              </a:rPr>
              <a:t>Identifying the </a:t>
            </a:r>
            <a:br>
              <a:rPr lang="en-US" sz="3200" dirty="0">
                <a:solidFill>
                  <a:srgbClr val="000000"/>
                </a:solidFill>
              </a:rPr>
            </a:br>
            <a:r>
              <a:rPr lang="en-US" sz="3200" dirty="0">
                <a:solidFill>
                  <a:srgbClr val="000000"/>
                </a:solidFill>
              </a:rPr>
              <a:t>four chambers (external)</a:t>
            </a:r>
          </a:p>
        </p:txBody>
      </p:sp>
      <p:cxnSp>
        <p:nvCxnSpPr>
          <p:cNvPr id="7" name="Straight Arrow Connector 6"/>
          <p:cNvCxnSpPr/>
          <p:nvPr/>
        </p:nvCxnSpPr>
        <p:spPr>
          <a:xfrm>
            <a:off x="787125" y="2000254"/>
            <a:ext cx="812521" cy="1159081"/>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251363" y="1815588"/>
            <a:ext cx="1071524" cy="369332"/>
          </a:xfrm>
          <a:prstGeom prst="rect">
            <a:avLst/>
          </a:prstGeom>
          <a:solidFill>
            <a:schemeClr val="bg1"/>
          </a:solidFill>
          <a:ln>
            <a:solidFill>
              <a:srgbClr val="000000"/>
            </a:solidFill>
          </a:ln>
        </p:spPr>
        <p:txBody>
          <a:bodyPr wrap="square" rtlCol="0">
            <a:spAutoFit/>
          </a:bodyPr>
          <a:lstStyle/>
          <a:p>
            <a:pPr algn="ctr"/>
            <a:r>
              <a:rPr lang="en-AU" b="1" dirty="0"/>
              <a:t>R-atrium</a:t>
            </a:r>
          </a:p>
        </p:txBody>
      </p:sp>
      <p:cxnSp>
        <p:nvCxnSpPr>
          <p:cNvPr id="22" name="Straight Arrow Connector 21"/>
          <p:cNvCxnSpPr/>
          <p:nvPr/>
        </p:nvCxnSpPr>
        <p:spPr>
          <a:xfrm flipH="1">
            <a:off x="3258254" y="2000254"/>
            <a:ext cx="768906" cy="1002558"/>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3359179" y="1764870"/>
            <a:ext cx="1349219" cy="369332"/>
          </a:xfrm>
          <a:prstGeom prst="rect">
            <a:avLst/>
          </a:prstGeom>
          <a:solidFill>
            <a:schemeClr val="bg1"/>
          </a:solidFill>
          <a:ln>
            <a:solidFill>
              <a:srgbClr val="000000"/>
            </a:solidFill>
          </a:ln>
        </p:spPr>
        <p:txBody>
          <a:bodyPr wrap="square" rtlCol="0">
            <a:spAutoFit/>
          </a:bodyPr>
          <a:lstStyle/>
          <a:p>
            <a:pPr algn="ctr"/>
            <a:r>
              <a:rPr lang="en-AU" b="1" dirty="0"/>
              <a:t>L-atrium</a:t>
            </a:r>
          </a:p>
        </p:txBody>
      </p:sp>
      <p:cxnSp>
        <p:nvCxnSpPr>
          <p:cNvPr id="26" name="Straight Arrow Connector 25"/>
          <p:cNvCxnSpPr>
            <a:stCxn id="23" idx="0"/>
          </p:cNvCxnSpPr>
          <p:nvPr/>
        </p:nvCxnSpPr>
        <p:spPr>
          <a:xfrm flipH="1" flipV="1">
            <a:off x="3284534" y="4110602"/>
            <a:ext cx="742627" cy="991895"/>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3284534" y="5102497"/>
            <a:ext cx="1485253" cy="369332"/>
          </a:xfrm>
          <a:prstGeom prst="rect">
            <a:avLst/>
          </a:prstGeom>
          <a:solidFill>
            <a:schemeClr val="bg1"/>
          </a:solidFill>
          <a:ln>
            <a:solidFill>
              <a:srgbClr val="000000"/>
            </a:solidFill>
          </a:ln>
        </p:spPr>
        <p:txBody>
          <a:bodyPr wrap="square" rtlCol="0">
            <a:spAutoFit/>
          </a:bodyPr>
          <a:lstStyle/>
          <a:p>
            <a:pPr algn="ctr"/>
            <a:r>
              <a:rPr lang="en-AU" b="1" dirty="0"/>
              <a:t>L-ventricle</a:t>
            </a:r>
          </a:p>
        </p:txBody>
      </p:sp>
      <p:cxnSp>
        <p:nvCxnSpPr>
          <p:cNvPr id="27" name="Straight Arrow Connector 26"/>
          <p:cNvCxnSpPr/>
          <p:nvPr/>
        </p:nvCxnSpPr>
        <p:spPr>
          <a:xfrm flipV="1">
            <a:off x="1378887" y="4074086"/>
            <a:ext cx="953855" cy="1094902"/>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637511" y="5024649"/>
            <a:ext cx="1485253" cy="369332"/>
          </a:xfrm>
          <a:prstGeom prst="rect">
            <a:avLst/>
          </a:prstGeom>
          <a:solidFill>
            <a:schemeClr val="bg1"/>
          </a:solidFill>
          <a:ln>
            <a:solidFill>
              <a:srgbClr val="000000"/>
            </a:solidFill>
          </a:ln>
        </p:spPr>
        <p:txBody>
          <a:bodyPr wrap="square" rtlCol="0">
            <a:spAutoFit/>
          </a:bodyPr>
          <a:lstStyle/>
          <a:p>
            <a:pPr algn="ctr"/>
            <a:r>
              <a:rPr lang="en-AU" b="1" dirty="0"/>
              <a:t>R-ventricle</a:t>
            </a:r>
          </a:p>
        </p:txBody>
      </p:sp>
      <p:cxnSp>
        <p:nvCxnSpPr>
          <p:cNvPr id="30" name="Straight Arrow Connector 29"/>
          <p:cNvCxnSpPr/>
          <p:nvPr/>
        </p:nvCxnSpPr>
        <p:spPr>
          <a:xfrm>
            <a:off x="5487266" y="763419"/>
            <a:ext cx="517449" cy="1433431"/>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36" name="TextBox 35"/>
          <p:cNvSpPr txBox="1"/>
          <p:nvPr/>
        </p:nvSpPr>
        <p:spPr>
          <a:xfrm>
            <a:off x="5054210" y="661437"/>
            <a:ext cx="1035423" cy="338554"/>
          </a:xfrm>
          <a:prstGeom prst="rect">
            <a:avLst/>
          </a:prstGeom>
          <a:solidFill>
            <a:schemeClr val="bg1"/>
          </a:solidFill>
          <a:ln>
            <a:solidFill>
              <a:srgbClr val="000000"/>
            </a:solidFill>
          </a:ln>
        </p:spPr>
        <p:txBody>
          <a:bodyPr wrap="square" rtlCol="0">
            <a:spAutoFit/>
          </a:bodyPr>
          <a:lstStyle/>
          <a:p>
            <a:pPr algn="ctr"/>
            <a:r>
              <a:rPr lang="en-AU" sz="1600" b="1" dirty="0"/>
              <a:t>R-atrium</a:t>
            </a:r>
          </a:p>
        </p:txBody>
      </p:sp>
      <p:cxnSp>
        <p:nvCxnSpPr>
          <p:cNvPr id="33" name="Straight Arrow Connector 32"/>
          <p:cNvCxnSpPr/>
          <p:nvPr/>
        </p:nvCxnSpPr>
        <p:spPr>
          <a:xfrm flipH="1">
            <a:off x="7778761" y="763419"/>
            <a:ext cx="602892" cy="1384695"/>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37" name="TextBox 36"/>
          <p:cNvSpPr txBox="1"/>
          <p:nvPr/>
        </p:nvSpPr>
        <p:spPr>
          <a:xfrm>
            <a:off x="7778761" y="640041"/>
            <a:ext cx="1035423" cy="338554"/>
          </a:xfrm>
          <a:prstGeom prst="rect">
            <a:avLst/>
          </a:prstGeom>
          <a:solidFill>
            <a:schemeClr val="bg1"/>
          </a:solidFill>
          <a:ln>
            <a:solidFill>
              <a:srgbClr val="000000"/>
            </a:solidFill>
          </a:ln>
        </p:spPr>
        <p:txBody>
          <a:bodyPr wrap="square" rtlCol="0">
            <a:spAutoFit/>
          </a:bodyPr>
          <a:lstStyle/>
          <a:p>
            <a:pPr algn="ctr"/>
            <a:r>
              <a:rPr lang="en-AU" sz="1600" b="1" dirty="0"/>
              <a:t>L-atrium</a:t>
            </a:r>
          </a:p>
        </p:txBody>
      </p:sp>
      <p:cxnSp>
        <p:nvCxnSpPr>
          <p:cNvPr id="38" name="Straight Arrow Connector 37"/>
          <p:cNvCxnSpPr>
            <a:cxnSpLocks/>
          </p:cNvCxnSpPr>
          <p:nvPr/>
        </p:nvCxnSpPr>
        <p:spPr>
          <a:xfrm flipV="1">
            <a:off x="5788449" y="3463259"/>
            <a:ext cx="553158" cy="1411558"/>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5206610" y="4611382"/>
            <a:ext cx="1165161" cy="338554"/>
          </a:xfrm>
          <a:prstGeom prst="rect">
            <a:avLst/>
          </a:prstGeom>
          <a:solidFill>
            <a:schemeClr val="bg1"/>
          </a:solidFill>
          <a:ln>
            <a:solidFill>
              <a:srgbClr val="000000"/>
            </a:solidFill>
          </a:ln>
        </p:spPr>
        <p:txBody>
          <a:bodyPr wrap="square" rtlCol="0">
            <a:spAutoFit/>
          </a:bodyPr>
          <a:lstStyle/>
          <a:p>
            <a:pPr algn="ctr"/>
            <a:r>
              <a:rPr lang="en-AU" sz="1600" b="1" dirty="0"/>
              <a:t>R-ventricle</a:t>
            </a:r>
          </a:p>
        </p:txBody>
      </p:sp>
      <p:cxnSp>
        <p:nvCxnSpPr>
          <p:cNvPr id="39" name="Straight Arrow Connector 38"/>
          <p:cNvCxnSpPr>
            <a:cxnSpLocks/>
          </p:cNvCxnSpPr>
          <p:nvPr/>
        </p:nvCxnSpPr>
        <p:spPr>
          <a:xfrm flipH="1" flipV="1">
            <a:off x="7683727" y="3615302"/>
            <a:ext cx="612744" cy="1137268"/>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7713891" y="4583293"/>
            <a:ext cx="1165161" cy="338554"/>
          </a:xfrm>
          <a:prstGeom prst="rect">
            <a:avLst/>
          </a:prstGeom>
          <a:solidFill>
            <a:schemeClr val="bg1"/>
          </a:solidFill>
          <a:ln>
            <a:solidFill>
              <a:srgbClr val="000000"/>
            </a:solidFill>
          </a:ln>
        </p:spPr>
        <p:txBody>
          <a:bodyPr wrap="square" rtlCol="0">
            <a:spAutoFit/>
          </a:bodyPr>
          <a:lstStyle/>
          <a:p>
            <a:pPr algn="ctr"/>
            <a:r>
              <a:rPr lang="en-AU" sz="1600" b="1" dirty="0"/>
              <a:t>L-ventricle</a:t>
            </a:r>
          </a:p>
        </p:txBody>
      </p:sp>
    </p:spTree>
    <p:extLst>
      <p:ext uri="{BB962C8B-B14F-4D97-AF65-F5344CB8AC3E}">
        <p14:creationId xmlns:p14="http://schemas.microsoft.com/office/powerpoint/2010/main" val="229610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HAMBERS OF A real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323" y="137419"/>
            <a:ext cx="4108425" cy="5477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890" y="266595"/>
            <a:ext cx="8229600" cy="675430"/>
          </a:xfrm>
        </p:spPr>
        <p:txBody>
          <a:bodyPr>
            <a:noAutofit/>
          </a:bodyPr>
          <a:lstStyle/>
          <a:p>
            <a:pPr algn="l"/>
            <a:r>
              <a:rPr lang="en-US" sz="2800" b="1" dirty="0">
                <a:solidFill>
                  <a:srgbClr val="000000"/>
                </a:solidFill>
              </a:rPr>
              <a:t>STEP 4: </a:t>
            </a:r>
            <a:r>
              <a:rPr lang="en-US" sz="2800" dirty="0">
                <a:solidFill>
                  <a:srgbClr val="000000"/>
                </a:solidFill>
              </a:rPr>
              <a:t>Identifying the </a:t>
            </a:r>
            <a:br>
              <a:rPr lang="en-US" sz="2800" dirty="0">
                <a:solidFill>
                  <a:srgbClr val="000000"/>
                </a:solidFill>
              </a:rPr>
            </a:br>
            <a:r>
              <a:rPr lang="en-US" sz="2800" dirty="0">
                <a:solidFill>
                  <a:srgbClr val="000000"/>
                </a:solidFill>
              </a:rPr>
              <a:t>four chambers (internal)</a:t>
            </a:r>
          </a:p>
        </p:txBody>
      </p:sp>
      <p:pic>
        <p:nvPicPr>
          <p:cNvPr id="3078" name="Picture 6" descr="Image result for biological heart"/>
          <p:cNvPicPr>
            <a:picLocks noChangeAspect="1" noChangeArrowheads="1"/>
          </p:cNvPicPr>
          <p:nvPr/>
        </p:nvPicPr>
        <p:blipFill rotWithShape="1">
          <a:blip r:embed="rId4">
            <a:extLst>
              <a:ext uri="{28A0092B-C50C-407E-A947-70E740481C1C}">
                <a14:useLocalDpi xmlns:a14="http://schemas.microsoft.com/office/drawing/2010/main" val="0"/>
              </a:ext>
            </a:extLst>
          </a:blip>
          <a:srcRect l="23316" t="2343" r="22288" b="1926"/>
          <a:stretch/>
        </p:blipFill>
        <p:spPr bwMode="auto">
          <a:xfrm>
            <a:off x="836997" y="1359073"/>
            <a:ext cx="2937374" cy="38391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26071" y="1555415"/>
            <a:ext cx="796575" cy="1680920"/>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230363" y="1311357"/>
            <a:ext cx="1071524" cy="369332"/>
          </a:xfrm>
          <a:prstGeom prst="rect">
            <a:avLst/>
          </a:prstGeom>
          <a:solidFill>
            <a:schemeClr val="bg1"/>
          </a:solidFill>
          <a:ln>
            <a:solidFill>
              <a:srgbClr val="000000"/>
            </a:solidFill>
          </a:ln>
        </p:spPr>
        <p:txBody>
          <a:bodyPr wrap="square" rtlCol="0">
            <a:spAutoFit/>
          </a:bodyPr>
          <a:lstStyle/>
          <a:p>
            <a:pPr algn="ctr"/>
            <a:r>
              <a:rPr lang="en-AU" b="1" dirty="0"/>
              <a:t>R-atrium</a:t>
            </a:r>
          </a:p>
        </p:txBody>
      </p:sp>
      <p:cxnSp>
        <p:nvCxnSpPr>
          <p:cNvPr id="22" name="Straight Arrow Connector 21"/>
          <p:cNvCxnSpPr/>
          <p:nvPr/>
        </p:nvCxnSpPr>
        <p:spPr>
          <a:xfrm flipH="1">
            <a:off x="2888060" y="1756661"/>
            <a:ext cx="955813" cy="1172199"/>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3343568" y="1545457"/>
            <a:ext cx="1349219" cy="369332"/>
          </a:xfrm>
          <a:prstGeom prst="rect">
            <a:avLst/>
          </a:prstGeom>
          <a:solidFill>
            <a:schemeClr val="bg1"/>
          </a:solidFill>
          <a:ln>
            <a:solidFill>
              <a:srgbClr val="000000"/>
            </a:solidFill>
          </a:ln>
        </p:spPr>
        <p:txBody>
          <a:bodyPr wrap="square" rtlCol="0">
            <a:spAutoFit/>
          </a:bodyPr>
          <a:lstStyle/>
          <a:p>
            <a:pPr algn="ctr"/>
            <a:r>
              <a:rPr lang="en-AU" b="1" dirty="0"/>
              <a:t>L-atrium</a:t>
            </a:r>
          </a:p>
        </p:txBody>
      </p:sp>
      <p:cxnSp>
        <p:nvCxnSpPr>
          <p:cNvPr id="26" name="Straight Arrow Connector 25"/>
          <p:cNvCxnSpPr>
            <a:stCxn id="23" idx="0"/>
          </p:cNvCxnSpPr>
          <p:nvPr/>
        </p:nvCxnSpPr>
        <p:spPr>
          <a:xfrm flipH="1" flipV="1">
            <a:off x="3091707" y="3977958"/>
            <a:ext cx="832174" cy="1165023"/>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3181254" y="5142981"/>
            <a:ext cx="1485253" cy="369332"/>
          </a:xfrm>
          <a:prstGeom prst="rect">
            <a:avLst/>
          </a:prstGeom>
          <a:solidFill>
            <a:schemeClr val="bg1"/>
          </a:solidFill>
          <a:ln>
            <a:solidFill>
              <a:srgbClr val="000000"/>
            </a:solidFill>
          </a:ln>
        </p:spPr>
        <p:txBody>
          <a:bodyPr wrap="square" rtlCol="0">
            <a:spAutoFit/>
          </a:bodyPr>
          <a:lstStyle/>
          <a:p>
            <a:pPr algn="ctr"/>
            <a:r>
              <a:rPr lang="en-AU" b="1" dirty="0"/>
              <a:t>L-ventricle</a:t>
            </a:r>
          </a:p>
        </p:txBody>
      </p:sp>
      <p:cxnSp>
        <p:nvCxnSpPr>
          <p:cNvPr id="27" name="Straight Arrow Connector 26"/>
          <p:cNvCxnSpPr/>
          <p:nvPr/>
        </p:nvCxnSpPr>
        <p:spPr>
          <a:xfrm flipV="1">
            <a:off x="1301887" y="4151086"/>
            <a:ext cx="953855" cy="1094902"/>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560511" y="5101649"/>
            <a:ext cx="1485253" cy="369332"/>
          </a:xfrm>
          <a:prstGeom prst="rect">
            <a:avLst/>
          </a:prstGeom>
          <a:solidFill>
            <a:schemeClr val="bg1"/>
          </a:solidFill>
          <a:ln>
            <a:solidFill>
              <a:srgbClr val="000000"/>
            </a:solidFill>
          </a:ln>
        </p:spPr>
        <p:txBody>
          <a:bodyPr wrap="square" rtlCol="0">
            <a:spAutoFit/>
          </a:bodyPr>
          <a:lstStyle/>
          <a:p>
            <a:pPr algn="ctr"/>
            <a:r>
              <a:rPr lang="en-AU" b="1" dirty="0"/>
              <a:t>R-ventricle</a:t>
            </a:r>
          </a:p>
        </p:txBody>
      </p:sp>
      <p:cxnSp>
        <p:nvCxnSpPr>
          <p:cNvPr id="30" name="Straight Arrow Connector 29"/>
          <p:cNvCxnSpPr/>
          <p:nvPr/>
        </p:nvCxnSpPr>
        <p:spPr>
          <a:xfrm>
            <a:off x="5487266" y="763419"/>
            <a:ext cx="602367" cy="1384695"/>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36" name="TextBox 35"/>
          <p:cNvSpPr txBox="1"/>
          <p:nvPr/>
        </p:nvSpPr>
        <p:spPr>
          <a:xfrm>
            <a:off x="5054210" y="661437"/>
            <a:ext cx="1035423" cy="338554"/>
          </a:xfrm>
          <a:prstGeom prst="rect">
            <a:avLst/>
          </a:prstGeom>
          <a:solidFill>
            <a:schemeClr val="bg1"/>
          </a:solidFill>
          <a:ln>
            <a:solidFill>
              <a:srgbClr val="000000"/>
            </a:solidFill>
          </a:ln>
        </p:spPr>
        <p:txBody>
          <a:bodyPr wrap="square" rtlCol="0">
            <a:spAutoFit/>
          </a:bodyPr>
          <a:lstStyle/>
          <a:p>
            <a:pPr algn="ctr"/>
            <a:r>
              <a:rPr lang="en-AU" sz="1600" b="1" dirty="0"/>
              <a:t>R-atrium</a:t>
            </a:r>
          </a:p>
        </p:txBody>
      </p:sp>
      <p:cxnSp>
        <p:nvCxnSpPr>
          <p:cNvPr id="33" name="Straight Arrow Connector 32"/>
          <p:cNvCxnSpPr/>
          <p:nvPr/>
        </p:nvCxnSpPr>
        <p:spPr>
          <a:xfrm flipH="1">
            <a:off x="7706621" y="763419"/>
            <a:ext cx="675031" cy="893881"/>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37" name="TextBox 36"/>
          <p:cNvSpPr txBox="1"/>
          <p:nvPr/>
        </p:nvSpPr>
        <p:spPr>
          <a:xfrm>
            <a:off x="7778761" y="640041"/>
            <a:ext cx="1035423" cy="338554"/>
          </a:xfrm>
          <a:prstGeom prst="rect">
            <a:avLst/>
          </a:prstGeom>
          <a:solidFill>
            <a:schemeClr val="bg1"/>
          </a:solidFill>
          <a:ln>
            <a:solidFill>
              <a:srgbClr val="000000"/>
            </a:solidFill>
          </a:ln>
        </p:spPr>
        <p:txBody>
          <a:bodyPr wrap="square" rtlCol="0">
            <a:spAutoFit/>
          </a:bodyPr>
          <a:lstStyle/>
          <a:p>
            <a:pPr algn="ctr"/>
            <a:r>
              <a:rPr lang="en-AU" sz="1600" b="1" dirty="0"/>
              <a:t>L-atrium</a:t>
            </a:r>
          </a:p>
        </p:txBody>
      </p:sp>
      <p:cxnSp>
        <p:nvCxnSpPr>
          <p:cNvPr id="38" name="Straight Arrow Connector 37"/>
          <p:cNvCxnSpPr/>
          <p:nvPr/>
        </p:nvCxnSpPr>
        <p:spPr>
          <a:xfrm flipV="1">
            <a:off x="5788449" y="3278672"/>
            <a:ext cx="390142" cy="1596143"/>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5206610" y="4611382"/>
            <a:ext cx="1165161" cy="338554"/>
          </a:xfrm>
          <a:prstGeom prst="rect">
            <a:avLst/>
          </a:prstGeom>
          <a:solidFill>
            <a:schemeClr val="bg1"/>
          </a:solidFill>
          <a:ln>
            <a:solidFill>
              <a:srgbClr val="000000"/>
            </a:solidFill>
          </a:ln>
        </p:spPr>
        <p:txBody>
          <a:bodyPr wrap="square" rtlCol="0">
            <a:spAutoFit/>
          </a:bodyPr>
          <a:lstStyle/>
          <a:p>
            <a:pPr algn="ctr"/>
            <a:r>
              <a:rPr lang="en-AU" sz="1600" b="1" dirty="0"/>
              <a:t>R-ventricle</a:t>
            </a:r>
          </a:p>
        </p:txBody>
      </p:sp>
      <p:cxnSp>
        <p:nvCxnSpPr>
          <p:cNvPr id="39" name="Straight Arrow Connector 38"/>
          <p:cNvCxnSpPr/>
          <p:nvPr/>
        </p:nvCxnSpPr>
        <p:spPr>
          <a:xfrm flipH="1" flipV="1">
            <a:off x="7586195" y="3428694"/>
            <a:ext cx="710276" cy="1323876"/>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7713891" y="4583293"/>
            <a:ext cx="1165161" cy="338554"/>
          </a:xfrm>
          <a:prstGeom prst="rect">
            <a:avLst/>
          </a:prstGeom>
          <a:solidFill>
            <a:schemeClr val="bg1"/>
          </a:solidFill>
          <a:ln>
            <a:solidFill>
              <a:srgbClr val="000000"/>
            </a:solidFill>
          </a:ln>
        </p:spPr>
        <p:txBody>
          <a:bodyPr wrap="square" rtlCol="0">
            <a:spAutoFit/>
          </a:bodyPr>
          <a:lstStyle/>
          <a:p>
            <a:pPr algn="ctr"/>
            <a:r>
              <a:rPr lang="en-AU" sz="1600" b="1" dirty="0"/>
              <a:t>L-ventricle</a:t>
            </a:r>
          </a:p>
        </p:txBody>
      </p:sp>
    </p:spTree>
    <p:extLst>
      <p:ext uri="{BB962C8B-B14F-4D97-AF65-F5344CB8AC3E}">
        <p14:creationId xmlns:p14="http://schemas.microsoft.com/office/powerpoint/2010/main" val="14415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HAMBERS OF A real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323" y="137419"/>
            <a:ext cx="4108425" cy="5477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890" y="266595"/>
            <a:ext cx="8229600" cy="675430"/>
          </a:xfrm>
        </p:spPr>
        <p:txBody>
          <a:bodyPr>
            <a:noAutofit/>
          </a:bodyPr>
          <a:lstStyle/>
          <a:p>
            <a:pPr algn="l"/>
            <a:r>
              <a:rPr lang="en-US" sz="2800" b="1" dirty="0">
                <a:solidFill>
                  <a:srgbClr val="000000"/>
                </a:solidFill>
              </a:rPr>
              <a:t>TASK 5: </a:t>
            </a:r>
            <a:r>
              <a:rPr lang="en-US" sz="2800" dirty="0">
                <a:solidFill>
                  <a:srgbClr val="000000"/>
                </a:solidFill>
              </a:rPr>
              <a:t>Identifying the </a:t>
            </a:r>
            <a:br>
              <a:rPr lang="en-US" sz="2800" dirty="0">
                <a:solidFill>
                  <a:srgbClr val="000000"/>
                </a:solidFill>
              </a:rPr>
            </a:br>
            <a:r>
              <a:rPr lang="en-US" sz="2800" dirty="0">
                <a:solidFill>
                  <a:srgbClr val="000000"/>
                </a:solidFill>
              </a:rPr>
              <a:t>values &amp; heart strings</a:t>
            </a:r>
          </a:p>
        </p:txBody>
      </p:sp>
      <p:pic>
        <p:nvPicPr>
          <p:cNvPr id="3078" name="Picture 6" descr="Image result for biological heart"/>
          <p:cNvPicPr>
            <a:picLocks noChangeAspect="1" noChangeArrowheads="1"/>
          </p:cNvPicPr>
          <p:nvPr/>
        </p:nvPicPr>
        <p:blipFill rotWithShape="1">
          <a:blip r:embed="rId4">
            <a:extLst>
              <a:ext uri="{28A0092B-C50C-407E-A947-70E740481C1C}">
                <a14:useLocalDpi xmlns:a14="http://schemas.microsoft.com/office/drawing/2010/main" val="0"/>
              </a:ext>
            </a:extLst>
          </a:blip>
          <a:srcRect l="23316" t="2343" r="22288" b="1926"/>
          <a:stretch/>
        </p:blipFill>
        <p:spPr bwMode="auto">
          <a:xfrm>
            <a:off x="836997" y="1359073"/>
            <a:ext cx="2937374" cy="38391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26071" y="1555415"/>
            <a:ext cx="965924" cy="2197550"/>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230363" y="1311357"/>
            <a:ext cx="1071524" cy="369332"/>
          </a:xfrm>
          <a:prstGeom prst="rect">
            <a:avLst/>
          </a:prstGeom>
          <a:solidFill>
            <a:schemeClr val="bg1"/>
          </a:solidFill>
          <a:ln>
            <a:solidFill>
              <a:srgbClr val="000000"/>
            </a:solidFill>
          </a:ln>
        </p:spPr>
        <p:txBody>
          <a:bodyPr wrap="square" rtlCol="0">
            <a:spAutoFit/>
          </a:bodyPr>
          <a:lstStyle/>
          <a:p>
            <a:pPr algn="ctr"/>
            <a:r>
              <a:rPr lang="en-AU" b="1" dirty="0"/>
              <a:t>Valve</a:t>
            </a:r>
          </a:p>
        </p:txBody>
      </p:sp>
      <p:cxnSp>
        <p:nvCxnSpPr>
          <p:cNvPr id="22" name="Straight Arrow Connector 21"/>
          <p:cNvCxnSpPr/>
          <p:nvPr/>
        </p:nvCxnSpPr>
        <p:spPr>
          <a:xfrm flipH="1">
            <a:off x="2923498" y="1756661"/>
            <a:ext cx="955814" cy="1479674"/>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3343568" y="1545457"/>
            <a:ext cx="1349219" cy="369332"/>
          </a:xfrm>
          <a:prstGeom prst="rect">
            <a:avLst/>
          </a:prstGeom>
          <a:solidFill>
            <a:schemeClr val="bg1"/>
          </a:solidFill>
          <a:ln>
            <a:solidFill>
              <a:srgbClr val="000000"/>
            </a:solidFill>
          </a:ln>
        </p:spPr>
        <p:txBody>
          <a:bodyPr wrap="square" rtlCol="0">
            <a:spAutoFit/>
          </a:bodyPr>
          <a:lstStyle/>
          <a:p>
            <a:pPr algn="ctr"/>
            <a:r>
              <a:rPr lang="en-AU" b="1" dirty="0"/>
              <a:t>Valve</a:t>
            </a:r>
          </a:p>
        </p:txBody>
      </p:sp>
      <p:cxnSp>
        <p:nvCxnSpPr>
          <p:cNvPr id="26" name="Straight Arrow Connector 25"/>
          <p:cNvCxnSpPr>
            <a:stCxn id="23" idx="0"/>
          </p:cNvCxnSpPr>
          <p:nvPr/>
        </p:nvCxnSpPr>
        <p:spPr>
          <a:xfrm flipH="1" flipV="1">
            <a:off x="3091707" y="3638550"/>
            <a:ext cx="832174" cy="1504431"/>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3" name="TextBox 22"/>
          <p:cNvSpPr txBox="1"/>
          <p:nvPr/>
        </p:nvSpPr>
        <p:spPr>
          <a:xfrm>
            <a:off x="3181254" y="5142981"/>
            <a:ext cx="1485253" cy="369332"/>
          </a:xfrm>
          <a:prstGeom prst="rect">
            <a:avLst/>
          </a:prstGeom>
          <a:solidFill>
            <a:schemeClr val="bg1"/>
          </a:solidFill>
          <a:ln>
            <a:solidFill>
              <a:srgbClr val="000000"/>
            </a:solidFill>
          </a:ln>
        </p:spPr>
        <p:txBody>
          <a:bodyPr wrap="square" rtlCol="0">
            <a:spAutoFit/>
          </a:bodyPr>
          <a:lstStyle/>
          <a:p>
            <a:pPr algn="ctr"/>
            <a:r>
              <a:rPr lang="en-AU" b="1" dirty="0"/>
              <a:t>Heart strings</a:t>
            </a:r>
          </a:p>
        </p:txBody>
      </p:sp>
      <p:cxnSp>
        <p:nvCxnSpPr>
          <p:cNvPr id="27" name="Straight Arrow Connector 26"/>
          <p:cNvCxnSpPr/>
          <p:nvPr/>
        </p:nvCxnSpPr>
        <p:spPr>
          <a:xfrm flipV="1">
            <a:off x="1301887" y="3977958"/>
            <a:ext cx="412613" cy="1268030"/>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560511" y="5101649"/>
            <a:ext cx="1485253" cy="369332"/>
          </a:xfrm>
          <a:prstGeom prst="rect">
            <a:avLst/>
          </a:prstGeom>
          <a:solidFill>
            <a:schemeClr val="bg1"/>
          </a:solidFill>
          <a:ln>
            <a:solidFill>
              <a:srgbClr val="000000"/>
            </a:solidFill>
          </a:ln>
        </p:spPr>
        <p:txBody>
          <a:bodyPr wrap="square" rtlCol="0">
            <a:spAutoFit/>
          </a:bodyPr>
          <a:lstStyle/>
          <a:p>
            <a:pPr algn="ctr"/>
            <a:r>
              <a:rPr lang="en-AU" b="1" dirty="0"/>
              <a:t>Heart strings</a:t>
            </a:r>
          </a:p>
        </p:txBody>
      </p:sp>
      <p:cxnSp>
        <p:nvCxnSpPr>
          <p:cNvPr id="30" name="Straight Arrow Connector 29"/>
          <p:cNvCxnSpPr/>
          <p:nvPr/>
        </p:nvCxnSpPr>
        <p:spPr>
          <a:xfrm>
            <a:off x="5487266" y="763419"/>
            <a:ext cx="602367" cy="1941681"/>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36" name="TextBox 35"/>
          <p:cNvSpPr txBox="1"/>
          <p:nvPr/>
        </p:nvSpPr>
        <p:spPr>
          <a:xfrm>
            <a:off x="5054210" y="661437"/>
            <a:ext cx="1035423" cy="338554"/>
          </a:xfrm>
          <a:prstGeom prst="rect">
            <a:avLst/>
          </a:prstGeom>
          <a:solidFill>
            <a:schemeClr val="bg1"/>
          </a:solidFill>
          <a:ln>
            <a:solidFill>
              <a:srgbClr val="000000"/>
            </a:solidFill>
          </a:ln>
        </p:spPr>
        <p:txBody>
          <a:bodyPr wrap="square" rtlCol="0">
            <a:spAutoFit/>
          </a:bodyPr>
          <a:lstStyle/>
          <a:p>
            <a:pPr algn="ctr"/>
            <a:r>
              <a:rPr lang="en-AU" sz="1600" b="1" dirty="0"/>
              <a:t>Valve</a:t>
            </a:r>
          </a:p>
        </p:txBody>
      </p:sp>
      <p:cxnSp>
        <p:nvCxnSpPr>
          <p:cNvPr id="33" name="Straight Arrow Connector 32"/>
          <p:cNvCxnSpPr/>
          <p:nvPr/>
        </p:nvCxnSpPr>
        <p:spPr>
          <a:xfrm flipH="1">
            <a:off x="7520317" y="763419"/>
            <a:ext cx="861336" cy="1636881"/>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37" name="TextBox 36"/>
          <p:cNvSpPr txBox="1"/>
          <p:nvPr/>
        </p:nvSpPr>
        <p:spPr>
          <a:xfrm>
            <a:off x="7778761" y="640041"/>
            <a:ext cx="1035423" cy="338554"/>
          </a:xfrm>
          <a:prstGeom prst="rect">
            <a:avLst/>
          </a:prstGeom>
          <a:solidFill>
            <a:schemeClr val="bg1"/>
          </a:solidFill>
          <a:ln>
            <a:solidFill>
              <a:srgbClr val="000000"/>
            </a:solidFill>
          </a:ln>
        </p:spPr>
        <p:txBody>
          <a:bodyPr wrap="square" rtlCol="0">
            <a:spAutoFit/>
          </a:bodyPr>
          <a:lstStyle/>
          <a:p>
            <a:pPr algn="ctr"/>
            <a:r>
              <a:rPr lang="en-AU" sz="1600" b="1" dirty="0"/>
              <a:t>Valve</a:t>
            </a:r>
          </a:p>
        </p:txBody>
      </p:sp>
      <p:cxnSp>
        <p:nvCxnSpPr>
          <p:cNvPr id="38" name="Straight Arrow Connector 37"/>
          <p:cNvCxnSpPr/>
          <p:nvPr/>
        </p:nvCxnSpPr>
        <p:spPr>
          <a:xfrm flipV="1">
            <a:off x="5788449" y="2952750"/>
            <a:ext cx="0" cy="1922066"/>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5206610" y="4611382"/>
            <a:ext cx="1383329" cy="338554"/>
          </a:xfrm>
          <a:prstGeom prst="rect">
            <a:avLst/>
          </a:prstGeom>
          <a:solidFill>
            <a:schemeClr val="bg1"/>
          </a:solidFill>
          <a:ln>
            <a:solidFill>
              <a:srgbClr val="000000"/>
            </a:solidFill>
          </a:ln>
        </p:spPr>
        <p:txBody>
          <a:bodyPr wrap="square" rtlCol="0">
            <a:spAutoFit/>
          </a:bodyPr>
          <a:lstStyle/>
          <a:p>
            <a:pPr algn="ctr"/>
            <a:r>
              <a:rPr lang="en-AU" sz="1600" b="1" dirty="0"/>
              <a:t>Heart strings</a:t>
            </a:r>
          </a:p>
        </p:txBody>
      </p:sp>
      <p:cxnSp>
        <p:nvCxnSpPr>
          <p:cNvPr id="39" name="Straight Arrow Connector 38"/>
          <p:cNvCxnSpPr/>
          <p:nvPr/>
        </p:nvCxnSpPr>
        <p:spPr>
          <a:xfrm flipH="1" flipV="1">
            <a:off x="7520317" y="2952750"/>
            <a:ext cx="776154" cy="1799820"/>
          </a:xfrm>
          <a:prstGeom prst="straightConnector1">
            <a:avLst/>
          </a:prstGeom>
          <a:ln w="76200">
            <a:solidFill>
              <a:srgbClr val="000000"/>
            </a:solidFill>
            <a:tailEnd type="triangle"/>
          </a:ln>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7520317" y="4583293"/>
            <a:ext cx="1358735" cy="338554"/>
          </a:xfrm>
          <a:prstGeom prst="rect">
            <a:avLst/>
          </a:prstGeom>
          <a:solidFill>
            <a:schemeClr val="bg1"/>
          </a:solidFill>
          <a:ln>
            <a:solidFill>
              <a:srgbClr val="000000"/>
            </a:solidFill>
          </a:ln>
        </p:spPr>
        <p:txBody>
          <a:bodyPr wrap="square" rtlCol="0">
            <a:spAutoFit/>
          </a:bodyPr>
          <a:lstStyle/>
          <a:p>
            <a:pPr algn="ctr"/>
            <a:r>
              <a:rPr lang="en-AU" sz="1600" b="1" dirty="0"/>
              <a:t>Heart strings</a:t>
            </a:r>
          </a:p>
        </p:txBody>
      </p:sp>
    </p:spTree>
    <p:extLst>
      <p:ext uri="{BB962C8B-B14F-4D97-AF65-F5344CB8AC3E}">
        <p14:creationId xmlns:p14="http://schemas.microsoft.com/office/powerpoint/2010/main" val="368512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F421FE-5B85-425A-8985-38EC69ACA7EA}"/>
              </a:ext>
            </a:extLst>
          </p:cNvPr>
          <p:cNvSpPr txBox="1"/>
          <p:nvPr/>
        </p:nvSpPr>
        <p:spPr>
          <a:xfrm>
            <a:off x="1030046" y="1756848"/>
            <a:ext cx="7083910" cy="2016899"/>
          </a:xfrm>
          <a:prstGeom prst="rect">
            <a:avLst/>
          </a:prstGeom>
          <a:noFill/>
        </p:spPr>
        <p:txBody>
          <a:bodyPr wrap="square">
            <a:spAutoFit/>
          </a:bodyPr>
          <a:lstStyle/>
          <a:p>
            <a:pPr algn="ctr">
              <a:lnSpc>
                <a:spcPct val="200000"/>
              </a:lnSpc>
            </a:pPr>
            <a:r>
              <a:rPr lang="en-US" sz="1620" dirty="0">
                <a:solidFill>
                  <a:srgbClr val="000000"/>
                </a:solidFill>
              </a:rPr>
              <a:t> </a:t>
            </a:r>
            <a:r>
              <a:rPr lang="en-US" sz="1620" i="1" dirty="0">
                <a:solidFill>
                  <a:srgbClr val="000000"/>
                </a:solidFill>
              </a:rPr>
              <a:t>The materials provided in this resource are for educational purposes only. This material has been reproduced and communicated in accordance with fair use for nonprofit educational purposes. Any further reproduction or communication of this material by you may be the subject of copyright protection. </a:t>
            </a:r>
            <a:endParaRPr lang="en-AU" sz="1620" dirty="0">
              <a:solidFill>
                <a:srgbClr val="000000"/>
              </a:solidFill>
            </a:endParaRPr>
          </a:p>
        </p:txBody>
      </p:sp>
    </p:spTree>
    <p:extLst>
      <p:ext uri="{BB962C8B-B14F-4D97-AF65-F5344CB8AC3E}">
        <p14:creationId xmlns:p14="http://schemas.microsoft.com/office/powerpoint/2010/main" val="1941095571"/>
      </p:ext>
    </p:extLst>
  </p:cSld>
  <p:clrMapOvr>
    <a:masterClrMapping/>
  </p:clrMapOvr>
</p:sld>
</file>

<file path=ppt/theme/theme1.xml><?xml version="1.0" encoding="utf-8"?>
<a:theme xmlns:a="http://schemas.openxmlformats.org/drawingml/2006/main" name="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5493</TotalTime>
  <Words>176</Words>
  <Application>Microsoft Office PowerPoint</Application>
  <PresentationFormat>On-screen Show (16:10)</PresentationFormat>
  <Paragraphs>53</Paragraphs>
  <Slides>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Heart Dissection</vt:lpstr>
      <vt:lpstr>Before you start: Watch “What’s Inside a Heart” by We The Curious </vt:lpstr>
      <vt:lpstr>STEP 1: Identify the  left &amp; right sides </vt:lpstr>
      <vt:lpstr>STEP 2: Identifying  the major vessels</vt:lpstr>
      <vt:lpstr>STEP 3: Identifying the  four chambers (external)</vt:lpstr>
      <vt:lpstr>STEP 4: Identifying the  four chambers (internal)</vt:lpstr>
      <vt:lpstr>TASK 5: Identifying the  values &amp; heart strings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Tamlin Dobrich</cp:lastModifiedBy>
  <cp:revision>715</cp:revision>
  <cp:lastPrinted>2017-02-16T03:15:32Z</cp:lastPrinted>
  <dcterms:created xsi:type="dcterms:W3CDTF">2010-04-12T23:12:02Z</dcterms:created>
  <dcterms:modified xsi:type="dcterms:W3CDTF">2023-12-04T13:19:22Z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